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70" r:id="rId14"/>
    <p:sldId id="269" r:id="rId15"/>
    <p:sldId id="268" r:id="rId16"/>
    <p:sldId id="271" r:id="rId17"/>
    <p:sldId id="274" r:id="rId18"/>
    <p:sldId id="275" r:id="rId19"/>
    <p:sldId id="273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70" d="100"/>
          <a:sy n="70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D0774-0553-0645-9022-940117EDBB64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E9F39-50D0-6144-8B8C-1F93378D2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322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AB085-F23C-FB44-B5C1-6883A6403633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16C9C-85F7-9642-81DD-21E4F4A00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556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5125F-588B-C94C-8F15-0926E8C7A553}" type="datetime1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6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A1EA-11D5-A943-98C9-85C569B9C4EC}" type="datetime1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9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7BA0-5CCD-2D40-B4F4-995C593F9990}" type="datetime1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0BD5-7AEC-7242-9AC1-DF22BF32EF86}" type="datetime1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7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CA950-FCCD-8D4B-8C5B-2711BC1E1C03}" type="datetime1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4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6722-D975-824D-8292-21B4BA507E70}" type="datetime1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7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5DA3-1B7D-F94B-8D22-730BEEC93B1C}" type="datetime1">
              <a:rPr lang="en-US" smtClean="0"/>
              <a:t>4/11/19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3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0E62C-E683-8749-8110-938DD6039601}" type="datetime1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39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AED0-028A-7141-9FB9-2CF38BFE0879}" type="datetime1">
              <a:rPr lang="en-US" smtClean="0"/>
              <a:t>4/11/19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52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D782B-9C12-1F43-BF88-6178D9A36BD4}" type="datetime1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31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8DD6-A6A8-E74D-8B6D-BE2942384960}" type="datetime1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6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49977-4F20-4C41-A262-0925417271DE}" type="datetime1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95FE4-F06A-7146-A9CA-58B75BC6C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2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1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.bin"/><Relationship Id="rId4" Type="http://schemas.openxmlformats.org/officeDocument/2006/relationships/image" Target="../media/image19.emf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26.emf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 smtClean="0"/>
              <a:t>XIV: </a:t>
            </a:r>
            <a:r>
              <a:rPr lang="en-US" dirty="0" smtClean="0"/>
              <a:t>Galaxy Surveys,</a:t>
            </a:r>
            <a:br>
              <a:rPr lang="en-US" dirty="0" smtClean="0"/>
            </a:br>
            <a:r>
              <a:rPr lang="en-US" dirty="0" smtClean="0"/>
              <a:t>Part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Physics 8803</a:t>
            </a:r>
          </a:p>
          <a:p>
            <a:r>
              <a:rPr lang="en-US" dirty="0" smtClean="0"/>
              <a:t>April </a:t>
            </a:r>
            <a:r>
              <a:rPr lang="en-US" dirty="0" smtClean="0"/>
              <a:t>12,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1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Emission line galaxy</a:t>
            </a:r>
            <a:br>
              <a:rPr lang="en-US" dirty="0" smtClean="0"/>
            </a:br>
            <a:r>
              <a:rPr lang="en-US" sz="2200" dirty="0" smtClean="0"/>
              <a:t>(</a:t>
            </a:r>
            <a:r>
              <a:rPr lang="en-US" sz="2200" dirty="0" err="1" smtClean="0"/>
              <a:t>eBOSS</a:t>
            </a:r>
            <a:r>
              <a:rPr lang="en-US" sz="2200" dirty="0" smtClean="0"/>
              <a:t> target, Nov. 12, 2015, r = 22.16)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7435273" cy="579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343" y="1066800"/>
            <a:ext cx="2198968" cy="2209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581400" y="3327400"/>
            <a:ext cx="533400" cy="101600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60914" y="2076271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(this is the line that is from the galaxy: [O II] is the bluest of the bright nebular lines)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133600" y="2794000"/>
            <a:ext cx="381000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8200" y="18288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(oxygen lines</a:t>
            </a:r>
          </a:p>
          <a:p>
            <a:r>
              <a:rPr lang="en-US" dirty="0" smtClean="0"/>
              <a:t>from Earth’s atmosphere)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35273" y="346143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(OH subtraction residuals)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021232" y="4107765"/>
            <a:ext cx="751168" cy="235635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133600" y="2794000"/>
            <a:ext cx="1143000" cy="170180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65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4" y="0"/>
            <a:ext cx="6965576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64460" y="115669"/>
            <a:ext cx="2179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SDSS DR2 Sample</a:t>
            </a:r>
          </a:p>
          <a:p>
            <a:r>
              <a:rPr lang="en-US" dirty="0" err="1" smtClean="0"/>
              <a:t>Tegmark</a:t>
            </a:r>
            <a:r>
              <a:rPr lang="en-US" dirty="0" smtClean="0"/>
              <a:t> et al. (2004)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10400" y="1905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(Figure goes out to z=0.2)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5056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" y="0"/>
            <a:ext cx="700249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1400" y="369278"/>
            <a:ext cx="31470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Galaxy power spectrum</a:t>
            </a:r>
          </a:p>
          <a:p>
            <a:r>
              <a:rPr lang="en-US" sz="2000" b="1" dirty="0"/>
              <a:t>s</a:t>
            </a:r>
            <a:r>
              <a:rPr lang="en-US" sz="2000" b="1" dirty="0" smtClean="0"/>
              <a:t>plit by absolute magnitude</a:t>
            </a:r>
          </a:p>
          <a:p>
            <a:r>
              <a:rPr lang="en-US" sz="2000" dirty="0" smtClean="0"/>
              <a:t>(</a:t>
            </a:r>
            <a:r>
              <a:rPr lang="en-US" sz="2000" dirty="0" err="1" smtClean="0"/>
              <a:t>Tegmark</a:t>
            </a:r>
            <a:r>
              <a:rPr lang="en-US" sz="2000" dirty="0" smtClean="0"/>
              <a:t> et al. 2004)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 rot="2553773">
            <a:off x="4571222" y="446502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bias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484793">
            <a:off x="2286220" y="53298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igh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11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Galaxy-Galaxy Lensing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13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14400" y="4267200"/>
            <a:ext cx="914400" cy="9260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5269468"/>
            <a:ext cx="64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LENS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85800" y="2057400"/>
            <a:ext cx="1295400" cy="4572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804" y="1640114"/>
            <a:ext cx="95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17758" y="3733800"/>
            <a:ext cx="436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Mean distortion of source galaxy: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870715"/>
              </p:ext>
            </p:extLst>
          </p:nvPr>
        </p:nvGraphicFramePr>
        <p:xfrm>
          <a:off x="3581400" y="4470694"/>
          <a:ext cx="4632158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Equation" r:id="rId3" imgW="2794000" imgH="723900" progId="Equation.3">
                  <p:embed/>
                </p:oleObj>
              </mc:Choice>
              <mc:Fallback>
                <p:oleObj name="Equation" r:id="rId3" imgW="2794000" imgH="723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81400" y="4470694"/>
                        <a:ext cx="4632158" cy="120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2743200" y="2514600"/>
            <a:ext cx="762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45187" y="1635703"/>
            <a:ext cx="463011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Lens galaxy acts as a:</a:t>
            </a:r>
          </a:p>
          <a:p>
            <a:endParaRPr lang="en-US" sz="2200" dirty="0"/>
          </a:p>
          <a:p>
            <a:r>
              <a:rPr lang="en-US" sz="2200" b="1" dirty="0" smtClean="0"/>
              <a:t>Converging lens</a:t>
            </a:r>
            <a:r>
              <a:rPr lang="en-US" sz="2200" dirty="0" smtClean="0"/>
              <a:t> in tangential direction</a:t>
            </a:r>
          </a:p>
          <a:p>
            <a:endParaRPr lang="en-US" sz="2200" dirty="0"/>
          </a:p>
          <a:p>
            <a:r>
              <a:rPr lang="en-US" sz="2200" b="1" dirty="0" smtClean="0"/>
              <a:t>Diverging lens</a:t>
            </a:r>
            <a:r>
              <a:rPr lang="en-US" sz="2200" dirty="0" smtClean="0"/>
              <a:t> in radial direction</a:t>
            </a:r>
            <a:endParaRPr lang="en-US" sz="2200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108158" y="2743200"/>
            <a:ext cx="16042" cy="7538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05200" y="6008789"/>
            <a:ext cx="55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(See first detection by Brainerd, </a:t>
            </a:r>
            <a:r>
              <a:rPr lang="en-US" dirty="0" err="1" smtClean="0"/>
              <a:t>Blandford</a:t>
            </a:r>
            <a:r>
              <a:rPr lang="en-US" dirty="0" smtClean="0"/>
              <a:t> &amp; </a:t>
            </a:r>
            <a:r>
              <a:rPr lang="en-US" dirty="0" err="1" smtClean="0"/>
              <a:t>Smail</a:t>
            </a:r>
            <a:r>
              <a:rPr lang="en-US" dirty="0" smtClean="0"/>
              <a:t>, 1996)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74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" y="0"/>
            <a:ext cx="705301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0400" y="838200"/>
            <a:ext cx="2210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Weak lensing signals around galaxies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Seljak</a:t>
            </a:r>
            <a:r>
              <a:rPr lang="en-US" dirty="0" smtClean="0"/>
              <a:t> et al. 2005)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24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439922"/>
              </p:ext>
            </p:extLst>
          </p:nvPr>
        </p:nvGraphicFramePr>
        <p:xfrm>
          <a:off x="1143000" y="1143000"/>
          <a:ext cx="423511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3" imgW="1676400" imgH="241300" progId="Equation.3">
                  <p:embed/>
                </p:oleObj>
              </mc:Choice>
              <mc:Fallback>
                <p:oleObj name="Equation" r:id="rId3" imgW="1676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1143000"/>
                        <a:ext cx="4235115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1" y="0"/>
            <a:ext cx="7011642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1258208" y="3028950"/>
            <a:ext cx="2984500" cy="431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762000"/>
            <a:ext cx="405752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Clustering of galaxies: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Red triangles </a:t>
            </a:r>
            <a:r>
              <a:rPr lang="en-US" sz="2000" dirty="0" smtClean="0"/>
              <a:t>= observed</a:t>
            </a:r>
          </a:p>
          <a:p>
            <a:r>
              <a:rPr lang="en-US" sz="2000" b="1" dirty="0" smtClean="0"/>
              <a:t>Black squares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= predicted from weak</a:t>
            </a:r>
            <a:br>
              <a:rPr lang="en-US" sz="2000" dirty="0" smtClean="0"/>
            </a:br>
            <a:r>
              <a:rPr lang="en-US" sz="2000" dirty="0" smtClean="0"/>
              <a:t>	lensing halo masses</a:t>
            </a:r>
          </a:p>
          <a:p>
            <a:endParaRPr lang="en-US" sz="2000" dirty="0"/>
          </a:p>
          <a:p>
            <a:r>
              <a:rPr lang="en-US" sz="2000" dirty="0" smtClean="0"/>
              <a:t>Colored lines = different </a:t>
            </a:r>
            <a:r>
              <a:rPr lang="en-US" sz="2000" dirty="0" smtClean="0">
                <a:latin typeface="Symbol" charset="2"/>
                <a:cs typeface="Symbol" charset="2"/>
              </a:rPr>
              <a:t>s</a:t>
            </a:r>
            <a:r>
              <a:rPr lang="en-US" sz="2000" baseline="-25000" dirty="0" smtClean="0"/>
              <a:t>8</a:t>
            </a:r>
            <a:r>
              <a:rPr lang="en-US" sz="2000" dirty="0" smtClean="0"/>
              <a:t>(matter)</a:t>
            </a:r>
          </a:p>
          <a:p>
            <a:r>
              <a:rPr lang="en-US" sz="2000" dirty="0" smtClean="0"/>
              <a:t>(</a:t>
            </a:r>
            <a:r>
              <a:rPr lang="en-US" sz="2000" dirty="0" err="1" smtClean="0"/>
              <a:t>Seljak</a:t>
            </a:r>
            <a:r>
              <a:rPr lang="en-US" sz="2000" dirty="0" smtClean="0"/>
              <a:t> et al. 2005)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139652" y="392668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43600" y="2831068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506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Statistics from BOSS</a:t>
            </a:r>
            <a:br>
              <a:rPr lang="en-US" dirty="0" smtClean="0"/>
            </a:br>
            <a:r>
              <a:rPr lang="en-US" sz="2200" dirty="0" smtClean="0"/>
              <a:t>(0.5&lt;z&lt;0.75 sample; </a:t>
            </a:r>
            <a:r>
              <a:rPr lang="en-US" sz="2200" dirty="0" err="1" smtClean="0"/>
              <a:t>Alam</a:t>
            </a:r>
            <a:r>
              <a:rPr lang="en-US" sz="2200" dirty="0" smtClean="0"/>
              <a:t> et al. 2017)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122"/>
            <a:ext cx="9144000" cy="32254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61066"/>
            <a:ext cx="207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Correlation function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86200" y="1861066"/>
            <a:ext cx="172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Power spectrum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74943" y="1676400"/>
            <a:ext cx="3069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Power spectrum</a:t>
            </a:r>
          </a:p>
          <a:p>
            <a:pPr algn="ctr"/>
            <a:r>
              <a:rPr lang="en-US" dirty="0" smtClean="0"/>
              <a:t>(smooth component removed)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67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0"/>
            <a:ext cx="8403374" cy="5887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Lyman-</a:t>
            </a:r>
            <a:r>
              <a:rPr lang="en-US" dirty="0" smtClean="0">
                <a:latin typeface="Symbol" charset="2"/>
                <a:cs typeface="Symbol" charset="2"/>
              </a:rPr>
              <a:t>a</a:t>
            </a:r>
            <a:r>
              <a:rPr lang="en-US" dirty="0" smtClean="0"/>
              <a:t> forest in 3D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867400"/>
            <a:ext cx="3075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Saint </a:t>
            </a:r>
            <a:r>
              <a:rPr lang="en-US" sz="2200" dirty="0" err="1" smtClean="0"/>
              <a:t>Agathe</a:t>
            </a:r>
            <a:r>
              <a:rPr lang="en-US" sz="2200" dirty="0" smtClean="0"/>
              <a:t> et al. (2019)</a:t>
            </a:r>
          </a:p>
          <a:p>
            <a:r>
              <a:rPr lang="en-US" sz="2200" dirty="0" smtClean="0"/>
              <a:t>(</a:t>
            </a:r>
            <a:r>
              <a:rPr lang="en-US" sz="2200" dirty="0" err="1" smtClean="0">
                <a:latin typeface="Symbol" charset="2"/>
                <a:cs typeface="Symbol" charset="2"/>
              </a:rPr>
              <a:t>q</a:t>
            </a:r>
            <a:r>
              <a:rPr lang="en-US" sz="2200" baseline="-25000" dirty="0" err="1" smtClean="0"/>
              <a:t>ij</a:t>
            </a:r>
            <a:r>
              <a:rPr lang="en-US" sz="2200" dirty="0" smtClean="0"/>
              <a:t> is exaggerated)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6705600" y="4191000"/>
            <a:ext cx="2071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µ = </a:t>
            </a:r>
            <a:r>
              <a:rPr lang="en-US" sz="2000" dirty="0" err="1" smtClean="0"/>
              <a:t>cos</a:t>
            </a:r>
            <a:r>
              <a:rPr lang="en-US" sz="2000" dirty="0" smtClean="0"/>
              <a:t>(this angle)</a:t>
            </a:r>
            <a:endParaRPr lang="en-US" sz="2000" dirty="0"/>
          </a:p>
        </p:txBody>
      </p:sp>
      <p:sp>
        <p:nvSpPr>
          <p:cNvPr id="9" name="Arc 8"/>
          <p:cNvSpPr/>
          <p:nvPr/>
        </p:nvSpPr>
        <p:spPr>
          <a:xfrm>
            <a:off x="3791857" y="3334657"/>
            <a:ext cx="1322781" cy="990600"/>
          </a:xfrm>
          <a:prstGeom prst="arc">
            <a:avLst>
              <a:gd name="adj1" fmla="val 21304402"/>
              <a:gd name="adj2" fmla="val 2647888"/>
            </a:avLst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114638" y="4114800"/>
            <a:ext cx="1590962" cy="2286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41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1" y="107950"/>
            <a:ext cx="7392080" cy="6248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4000" y="6488668"/>
            <a:ext cx="254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Saint </a:t>
            </a:r>
            <a:r>
              <a:rPr lang="en-US" dirty="0" err="1"/>
              <a:t>Agathe</a:t>
            </a:r>
            <a:r>
              <a:rPr lang="en-US" dirty="0"/>
              <a:t> et al. (2019)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1329216" y="1109185"/>
            <a:ext cx="106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Ly</a:t>
            </a:r>
            <a:r>
              <a:rPr lang="en-US" dirty="0" err="1" smtClean="0">
                <a:latin typeface="Symbol" charset="2"/>
                <a:cs typeface="Symbol" charset="2"/>
              </a:rPr>
              <a:t>a</a:t>
            </a:r>
            <a:r>
              <a:rPr lang="en-US" dirty="0" smtClean="0"/>
              <a:t> x Si II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2412621" y="1955421"/>
            <a:ext cx="59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20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8" y="0"/>
            <a:ext cx="855753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00400" y="381000"/>
            <a:ext cx="30897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BAO CURRENT STATUS</a:t>
            </a:r>
          </a:p>
          <a:p>
            <a:pPr algn="ctr"/>
            <a:r>
              <a:rPr lang="en-US" dirty="0" smtClean="0"/>
              <a:t>(de Sainte </a:t>
            </a:r>
            <a:r>
              <a:rPr lang="en-US" dirty="0" err="1" smtClean="0"/>
              <a:t>Agathe</a:t>
            </a:r>
            <a:r>
              <a:rPr lang="en-US" dirty="0" smtClean="0"/>
              <a:t> et al., 2019)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141178">
            <a:off x="4700212" y="4327216"/>
            <a:ext cx="914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radial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20781003">
            <a:off x="6324855" y="2128116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isotropic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20050200">
            <a:off x="5698635" y="1065273"/>
            <a:ext cx="1528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transverse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14741" y="35814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galaxies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24513" y="2552031"/>
            <a:ext cx="90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quasars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48314" y="5105400"/>
            <a:ext cx="1626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Lyman-</a:t>
            </a:r>
            <a:r>
              <a:rPr lang="en-US" dirty="0" smtClean="0">
                <a:latin typeface="Symbol" charset="2"/>
                <a:cs typeface="Symbol" charset="2"/>
              </a:rPr>
              <a:t>a</a:t>
            </a:r>
            <a:r>
              <a:rPr lang="en-US" dirty="0" smtClean="0"/>
              <a:t> forest</a:t>
            </a:r>
          </a:p>
          <a:p>
            <a:r>
              <a:rPr lang="en-US" dirty="0" smtClean="0"/>
              <a:t>+ quasars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344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Selection of galaxies for cosmology</a:t>
            </a:r>
          </a:p>
          <a:p>
            <a:r>
              <a:rPr lang="en-US" sz="2400" dirty="0" smtClean="0"/>
              <a:t>Observational results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58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621559"/>
              </p:ext>
            </p:extLst>
          </p:nvPr>
        </p:nvGraphicFramePr>
        <p:xfrm>
          <a:off x="4648200" y="2638425"/>
          <a:ext cx="24447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Equation" r:id="rId3" imgW="1536700" imgH="419100" progId="Equation.3">
                  <p:embed/>
                </p:oleObj>
              </mc:Choice>
              <mc:Fallback>
                <p:oleObj name="Equation" r:id="rId3" imgW="1536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8200" y="2638425"/>
                        <a:ext cx="24447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Growth of Structure from Redshift Space Distortions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</a:t>
            </a:r>
            <a:r>
              <a:rPr lang="en-US" sz="2200" dirty="0" err="1" smtClean="0"/>
              <a:t>Alam</a:t>
            </a:r>
            <a:r>
              <a:rPr lang="en-US" sz="2200" dirty="0" smtClean="0"/>
              <a:t> et al. 2017)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219200"/>
            <a:ext cx="7162800" cy="5559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536354" y="3210147"/>
            <a:ext cx="2355407" cy="698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33600" y="1487714"/>
            <a:ext cx="4648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(background is Planck </a:t>
            </a:r>
            <a:r>
              <a:rPr lang="en-US" sz="2400" dirty="0" smtClean="0">
                <a:solidFill>
                  <a:schemeClr val="tx1"/>
                </a:solidFill>
                <a:latin typeface="Symbol" charset="2"/>
                <a:cs typeface="Symbol" charset="2"/>
              </a:rPr>
              <a:t>L</a:t>
            </a:r>
            <a:r>
              <a:rPr lang="en-US" sz="2400" dirty="0" smtClean="0">
                <a:solidFill>
                  <a:schemeClr val="tx1"/>
                </a:solidFill>
              </a:rPr>
              <a:t>CDM)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07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Galaxies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 principle, </a:t>
            </a:r>
            <a:r>
              <a:rPr lang="en-US" sz="2400" u="sng" dirty="0" smtClean="0"/>
              <a:t>any</a:t>
            </a:r>
            <a:r>
              <a:rPr lang="en-US" sz="2400" dirty="0" smtClean="0"/>
              <a:t> sample of galaxies should do.</a:t>
            </a:r>
          </a:p>
          <a:p>
            <a:r>
              <a:rPr lang="en-US" sz="2400" dirty="0" smtClean="0"/>
              <a:t>For </a:t>
            </a:r>
            <a:r>
              <a:rPr lang="en-US" sz="2400" b="1" dirty="0" smtClean="0">
                <a:solidFill>
                  <a:srgbClr val="FF0000"/>
                </a:solidFill>
              </a:rPr>
              <a:t>weak lensing</a:t>
            </a:r>
            <a:r>
              <a:rPr lang="en-US" sz="2400" dirty="0" smtClean="0"/>
              <a:t>, use all resolved galaxies (need shapes)</a:t>
            </a:r>
          </a:p>
          <a:p>
            <a:r>
              <a:rPr lang="en-US" sz="2400" dirty="0" smtClean="0"/>
              <a:t>For (targeted) </a:t>
            </a:r>
            <a:r>
              <a:rPr lang="en-US" sz="2400" b="1" dirty="0" smtClean="0">
                <a:solidFill>
                  <a:srgbClr val="FF0000"/>
                </a:solidFill>
              </a:rPr>
              <a:t>redshift surveys</a:t>
            </a:r>
            <a:r>
              <a:rPr lang="en-US" sz="2400" dirty="0" smtClean="0"/>
              <a:t>, pre-select galaxy types that are likely to be in the z range of interest, and where there are strong features in the wavelength range of your spectrograph.</a:t>
            </a:r>
          </a:p>
          <a:p>
            <a:endParaRPr lang="en-US" sz="2400" dirty="0"/>
          </a:p>
          <a:p>
            <a:r>
              <a:rPr lang="en-US" sz="2400" dirty="0" smtClean="0"/>
              <a:t>Examples: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ll galaxies above a magnitude limit</a:t>
            </a:r>
          </a:p>
          <a:p>
            <a:r>
              <a:rPr lang="en-US" sz="2400" dirty="0" smtClean="0"/>
              <a:t>Luminous red galaxies</a:t>
            </a:r>
          </a:p>
          <a:p>
            <a:r>
              <a:rPr lang="en-US" sz="2400" dirty="0" smtClean="0"/>
              <a:t>(Color-selected) star-forming galaxies (bright emission lines)</a:t>
            </a:r>
          </a:p>
          <a:p>
            <a:r>
              <a:rPr lang="en-US" sz="2400" dirty="0" smtClean="0"/>
              <a:t>Quasars (also for Lyman-</a:t>
            </a:r>
            <a:r>
              <a:rPr lang="en-US" sz="2400" dirty="0" smtClean="0">
                <a:latin typeface="Symbol" charset="2"/>
                <a:cs typeface="Symbol" charset="2"/>
              </a:rPr>
              <a:t>a</a:t>
            </a:r>
            <a:r>
              <a:rPr lang="en-US" sz="2400" dirty="0" smtClean="0"/>
              <a:t> forest)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8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81800"/>
            <a:ext cx="7677120" cy="5876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 SDSS spectrum</a:t>
            </a:r>
            <a:br>
              <a:rPr lang="en-US" dirty="0" smtClean="0"/>
            </a:br>
            <a:r>
              <a:rPr lang="en-US" sz="2200" dirty="0" smtClean="0"/>
              <a:t>(low star formation rate galaxy at magnitude r = 17.14)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886200"/>
            <a:ext cx="1965482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23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BOSS Target</a:t>
            </a:r>
            <a:br>
              <a:rPr lang="en-US" dirty="0" smtClean="0"/>
            </a:br>
            <a:r>
              <a:rPr lang="en-US" sz="2200" dirty="0" smtClean="0"/>
              <a:t>(luminous galaxy; turns out to be star-forming; r = 20.22)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17888"/>
            <a:ext cx="7581900" cy="5840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1295400"/>
            <a:ext cx="21209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25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066800"/>
            <a:ext cx="7379854" cy="579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BOSS Target</a:t>
            </a:r>
            <a:br>
              <a:rPr lang="en-US" dirty="0" smtClean="0"/>
            </a:br>
            <a:r>
              <a:rPr lang="en-US" sz="2200" dirty="0" smtClean="0"/>
              <a:t>(luminous galaxy; not star-forming; r = 20.38)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06600"/>
            <a:ext cx="2206135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88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Low redshift quasar</a:t>
            </a:r>
            <a:br>
              <a:rPr lang="en-US" dirty="0" smtClean="0"/>
            </a:br>
            <a:r>
              <a:rPr lang="en-US" sz="2200" dirty="0" smtClean="0"/>
              <a:t>(magnitude g = 17.31)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" y="1066800"/>
            <a:ext cx="7635940" cy="579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548" y="1676400"/>
            <a:ext cx="2110452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17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Medium redshift quasar</a:t>
            </a:r>
            <a:br>
              <a:rPr lang="en-US" dirty="0" smtClean="0"/>
            </a:br>
            <a:r>
              <a:rPr lang="en-US" sz="2200" dirty="0" smtClean="0"/>
              <a:t>(magnitude g = 19.48)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066800"/>
            <a:ext cx="7542459" cy="579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309" y="1371600"/>
            <a:ext cx="26035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23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High redshift quasar</a:t>
            </a:r>
            <a:br>
              <a:rPr lang="en-US" dirty="0" smtClean="0"/>
            </a:br>
            <a:r>
              <a:rPr lang="en-US" sz="2200" dirty="0" smtClean="0"/>
              <a:t>(magnitude g = 21.01)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5FE4-F06A-7146-A9CA-58B75BC6CFEE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066800"/>
            <a:ext cx="7700083" cy="579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733" y="1371600"/>
            <a:ext cx="25781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50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2225</TotalTime>
  <Words>390</Words>
  <Application>Microsoft Macintosh PowerPoint</Application>
  <PresentationFormat>On-screen Show (4:3)</PresentationFormat>
  <Paragraphs>98</Paragraphs>
  <Slides>20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Microsoft Equation</vt:lpstr>
      <vt:lpstr>Lecture XIV: Galaxy Surveys, Part 2</vt:lpstr>
      <vt:lpstr>Contents</vt:lpstr>
      <vt:lpstr>Which Galaxies to Use?</vt:lpstr>
      <vt:lpstr>Example SDSS spectrum (low star formation rate galaxy at magnitude r = 17.14)</vt:lpstr>
      <vt:lpstr>BOSS Target (luminous galaxy; turns out to be star-forming; r = 20.22)</vt:lpstr>
      <vt:lpstr>BOSS Target (luminous galaxy; not star-forming; r = 20.38)</vt:lpstr>
      <vt:lpstr>Low redshift quasar (magnitude g = 17.31)</vt:lpstr>
      <vt:lpstr>Medium redshift quasar (magnitude g = 19.48)</vt:lpstr>
      <vt:lpstr>High redshift quasar (magnitude g = 21.01)</vt:lpstr>
      <vt:lpstr>Emission line galaxy (eBOSS target, Nov. 12, 2015, r = 22.16)</vt:lpstr>
      <vt:lpstr>PowerPoint Presentation</vt:lpstr>
      <vt:lpstr>PowerPoint Presentation</vt:lpstr>
      <vt:lpstr>Galaxy-Galaxy Lensing</vt:lpstr>
      <vt:lpstr>PowerPoint Presentation</vt:lpstr>
      <vt:lpstr>PowerPoint Presentation</vt:lpstr>
      <vt:lpstr>Statistics from BOSS (0.5&lt;z&lt;0.75 sample; Alam et al. 2017)</vt:lpstr>
      <vt:lpstr>Lyman-a forest in 3D</vt:lpstr>
      <vt:lpstr>PowerPoint Presentation</vt:lpstr>
      <vt:lpstr>PowerPoint Presentation</vt:lpstr>
      <vt:lpstr>Growth of Structure from Redshift Space Distortions (Alam et al. 2017)</vt:lpstr>
    </vt:vector>
  </TitlesOfParts>
  <Company>The Ohio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XIII: Galaxy Surveys</dc:title>
  <dc:creator>Christopher Hirata</dc:creator>
  <cp:lastModifiedBy>Christopher Hirata</cp:lastModifiedBy>
  <cp:revision>141</cp:revision>
  <dcterms:created xsi:type="dcterms:W3CDTF">2019-04-08T14:11:51Z</dcterms:created>
  <dcterms:modified xsi:type="dcterms:W3CDTF">2019-04-12T00:11:23Z</dcterms:modified>
</cp:coreProperties>
</file>